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D1EE4-3294-45D0-A386-67139081E430}" type="datetimeFigureOut">
              <a:rPr lang="es-VE" smtClean="0"/>
              <a:t>11/07/2013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B9F63-F526-4ED1-944C-43404F3F1E20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B9F63-F526-4ED1-944C-43404F3F1E20}" type="slidenum">
              <a:rPr lang="es-VE" smtClean="0"/>
              <a:t>1</a:t>
            </a:fld>
            <a:endParaRPr lang="es-V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C41E-2B6F-480C-8DD8-DA234B3E5712}" type="datetimeFigureOut">
              <a:rPr lang="es-VE" smtClean="0"/>
              <a:pPr/>
              <a:t>11/07/2013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4F45-0D40-4FC4-9B9E-7F3AC7492B8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C41E-2B6F-480C-8DD8-DA234B3E5712}" type="datetimeFigureOut">
              <a:rPr lang="es-VE" smtClean="0"/>
              <a:pPr/>
              <a:t>11/07/2013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4F45-0D40-4FC4-9B9E-7F3AC7492B8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C41E-2B6F-480C-8DD8-DA234B3E5712}" type="datetimeFigureOut">
              <a:rPr lang="es-VE" smtClean="0"/>
              <a:pPr/>
              <a:t>11/07/2013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4F45-0D40-4FC4-9B9E-7F3AC7492B8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C41E-2B6F-480C-8DD8-DA234B3E5712}" type="datetimeFigureOut">
              <a:rPr lang="es-VE" smtClean="0"/>
              <a:pPr/>
              <a:t>11/07/2013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4F45-0D40-4FC4-9B9E-7F3AC7492B8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C41E-2B6F-480C-8DD8-DA234B3E5712}" type="datetimeFigureOut">
              <a:rPr lang="es-VE" smtClean="0"/>
              <a:pPr/>
              <a:t>11/07/2013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4F45-0D40-4FC4-9B9E-7F3AC7492B8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C41E-2B6F-480C-8DD8-DA234B3E5712}" type="datetimeFigureOut">
              <a:rPr lang="es-VE" smtClean="0"/>
              <a:pPr/>
              <a:t>11/07/2013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4F45-0D40-4FC4-9B9E-7F3AC7492B8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C41E-2B6F-480C-8DD8-DA234B3E5712}" type="datetimeFigureOut">
              <a:rPr lang="es-VE" smtClean="0"/>
              <a:pPr/>
              <a:t>11/07/2013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4F45-0D40-4FC4-9B9E-7F3AC7492B8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C41E-2B6F-480C-8DD8-DA234B3E5712}" type="datetimeFigureOut">
              <a:rPr lang="es-VE" smtClean="0"/>
              <a:pPr/>
              <a:t>11/07/2013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4F45-0D40-4FC4-9B9E-7F3AC7492B8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C41E-2B6F-480C-8DD8-DA234B3E5712}" type="datetimeFigureOut">
              <a:rPr lang="es-VE" smtClean="0"/>
              <a:pPr/>
              <a:t>11/07/2013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4F45-0D40-4FC4-9B9E-7F3AC7492B8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C41E-2B6F-480C-8DD8-DA234B3E5712}" type="datetimeFigureOut">
              <a:rPr lang="es-VE" smtClean="0"/>
              <a:pPr/>
              <a:t>11/07/2013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4F45-0D40-4FC4-9B9E-7F3AC7492B8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C41E-2B6F-480C-8DD8-DA234B3E5712}" type="datetimeFigureOut">
              <a:rPr lang="es-VE" smtClean="0"/>
              <a:pPr/>
              <a:t>11/07/2013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4F45-0D40-4FC4-9B9E-7F3AC7492B8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3C41E-2B6F-480C-8DD8-DA234B3E5712}" type="datetimeFigureOut">
              <a:rPr lang="es-VE" smtClean="0"/>
              <a:pPr/>
              <a:t>11/07/2013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B4F45-0D40-4FC4-9B9E-7F3AC7492B8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VE" dirty="0" smtClean="0"/>
              <a:t>Velocidades Relativas</a:t>
            </a:r>
            <a:br>
              <a:rPr lang="es-VE" dirty="0" smtClean="0"/>
            </a:br>
            <a:r>
              <a:rPr lang="es-VE" sz="1800" dirty="0" smtClean="0"/>
              <a:t>(Cinema de Velocidades)</a:t>
            </a:r>
            <a:endParaRPr lang="es-V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07904" y="3886200"/>
            <a:ext cx="4064496" cy="1752600"/>
          </a:xfrm>
        </p:spPr>
        <p:txBody>
          <a:bodyPr/>
          <a:lstStyle/>
          <a:p>
            <a:r>
              <a:rPr lang="es-VE" dirty="0" smtClean="0"/>
              <a:t>Problema Resuelto </a:t>
            </a:r>
            <a:r>
              <a:rPr lang="es-VE" dirty="0" smtClean="0"/>
              <a:t>#6</a:t>
            </a:r>
            <a:endParaRPr lang="es-VE" dirty="0" smtClean="0"/>
          </a:p>
          <a:p>
            <a:endParaRPr lang="es-VE" dirty="0"/>
          </a:p>
          <a:p>
            <a:pPr algn="r"/>
            <a:r>
              <a:rPr lang="es-VE" sz="2000" dirty="0" smtClean="0"/>
              <a:t>Prof.  Charles Delgado</a:t>
            </a:r>
            <a:endParaRPr lang="es-VE" dirty="0"/>
          </a:p>
        </p:txBody>
      </p:sp>
      <p:pic>
        <p:nvPicPr>
          <p:cNvPr id="4" name="3 Imagen" descr="logo UPTJF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284984"/>
            <a:ext cx="2441561" cy="357301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5" name="4 Imagen" descr="Membrete 2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880091"/>
          </a:xfrm>
          <a:prstGeom prst="rect">
            <a:avLst/>
          </a:prstGeom>
        </p:spPr>
      </p:pic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86EE-2189-40AD-8D10-48C1E0BF6D36}" type="datetime1">
              <a:rPr lang="es-VE" smtClean="0"/>
              <a:t>11/07/2013</a:t>
            </a:fld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4F45-0D40-4FC4-9B9E-7F3AC7492B84}" type="slidenum">
              <a:rPr lang="es-VE" smtClean="0"/>
              <a:pPr/>
              <a:t>1</a:t>
            </a:fld>
            <a:endParaRPr lang="es-V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Resultados</a:t>
            </a:r>
            <a:endParaRPr lang="es-VE" dirty="0"/>
          </a:p>
        </p:txBody>
      </p:sp>
      <p:pic>
        <p:nvPicPr>
          <p:cNvPr id="4" name="3 Marcador de contenido" descr="Velocidades Relativas 09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82153" y="1927373"/>
            <a:ext cx="6066311" cy="4525963"/>
          </a:xfrm>
        </p:spPr>
      </p:pic>
      <p:sp>
        <p:nvSpPr>
          <p:cNvPr id="5" name="4 CuadroTexto"/>
          <p:cNvSpPr txBox="1"/>
          <p:nvPr/>
        </p:nvSpPr>
        <p:spPr>
          <a:xfrm>
            <a:off x="179512" y="2909843"/>
            <a:ext cx="2952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b="1" u="sng" dirty="0" smtClean="0"/>
              <a:t>Ventaja Mecánica</a:t>
            </a:r>
          </a:p>
          <a:p>
            <a:endParaRPr lang="es-VE" dirty="0" smtClean="0"/>
          </a:p>
          <a:p>
            <a:r>
              <a:rPr lang="es-VE" dirty="0" smtClean="0"/>
              <a:t>VM = V</a:t>
            </a:r>
            <a:r>
              <a:rPr lang="es-VE" baseline="-25000" dirty="0" smtClean="0"/>
              <a:t>E4</a:t>
            </a:r>
            <a:r>
              <a:rPr lang="es-VE" dirty="0" smtClean="0"/>
              <a:t>/V</a:t>
            </a:r>
            <a:r>
              <a:rPr lang="es-VE" baseline="-25000" dirty="0" smtClean="0"/>
              <a:t>B</a:t>
            </a:r>
          </a:p>
          <a:p>
            <a:endParaRPr lang="es-VE" dirty="0" smtClean="0"/>
          </a:p>
          <a:p>
            <a:r>
              <a:rPr lang="es-VE" dirty="0" smtClean="0"/>
              <a:t>VM = 3.49/10</a:t>
            </a:r>
          </a:p>
          <a:p>
            <a:endParaRPr lang="es-VE" dirty="0" smtClean="0"/>
          </a:p>
          <a:p>
            <a:r>
              <a:rPr lang="es-VE" b="1" dirty="0" smtClean="0"/>
              <a:t>VM = 0.349  (Reductor)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Características de Método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VE" dirty="0" smtClean="0"/>
              <a:t>El </a:t>
            </a:r>
            <a:r>
              <a:rPr lang="es-VE" dirty="0" smtClean="0"/>
              <a:t>C</a:t>
            </a:r>
            <a:r>
              <a:rPr lang="es-VE" dirty="0" smtClean="0"/>
              <a:t>inema de velocidades se procede de acuerdo a suma vectorial de las velocidades: </a:t>
            </a:r>
          </a:p>
          <a:p>
            <a:pPr algn="ctr">
              <a:buNone/>
            </a:pPr>
            <a:r>
              <a:rPr lang="es-VE" b="1" dirty="0" err="1" smtClean="0"/>
              <a:t>V</a:t>
            </a:r>
            <a:r>
              <a:rPr lang="es-VE" b="1" baseline="-25000" dirty="0" err="1" smtClean="0"/>
              <a:t>desconocida</a:t>
            </a:r>
            <a:r>
              <a:rPr lang="es-VE" b="1" dirty="0" smtClean="0"/>
              <a:t> = </a:t>
            </a:r>
            <a:r>
              <a:rPr lang="es-VE" b="1" dirty="0" err="1" smtClean="0"/>
              <a:t>V</a:t>
            </a:r>
            <a:r>
              <a:rPr lang="es-VE" b="1" baseline="-25000" dirty="0" err="1" smtClean="0"/>
              <a:t>conocida</a:t>
            </a:r>
            <a:r>
              <a:rPr lang="es-VE" b="1" dirty="0" smtClean="0"/>
              <a:t> + </a:t>
            </a:r>
            <a:r>
              <a:rPr lang="es-VE" b="1" dirty="0" err="1" smtClean="0"/>
              <a:t>V</a:t>
            </a:r>
            <a:r>
              <a:rPr lang="es-VE" b="1" baseline="-25000" dirty="0" err="1" smtClean="0"/>
              <a:t>relativa</a:t>
            </a:r>
            <a:endParaRPr lang="es-VE" b="1" dirty="0" smtClean="0"/>
          </a:p>
          <a:p>
            <a:endParaRPr lang="es-VE" dirty="0" smtClean="0"/>
          </a:p>
          <a:p>
            <a:r>
              <a:rPr lang="es-VE" dirty="0" smtClean="0"/>
              <a:t>La velocidad relativa tiene la dirección perpendicular a la distancia entre los puntos relacionados.</a:t>
            </a:r>
          </a:p>
          <a:p>
            <a:pPr>
              <a:buNone/>
            </a:pPr>
            <a:endParaRPr lang="es-VE" dirty="0" smtClean="0"/>
          </a:p>
          <a:p>
            <a:endParaRPr lang="es-VE" dirty="0" smtClean="0"/>
          </a:p>
          <a:p>
            <a:pPr>
              <a:buNone/>
            </a:pPr>
            <a:r>
              <a:rPr lang="es-VE" dirty="0" smtClean="0"/>
              <a:t>Se lee: Velocidad de “A” con respecto a “B”, es decir, punto de referencia es A y se observa el movimiento de B</a:t>
            </a:r>
            <a:endParaRPr lang="es-VE" dirty="0" smtClean="0"/>
          </a:p>
          <a:p>
            <a:endParaRPr lang="es-VE" dirty="0" smtClean="0"/>
          </a:p>
          <a:p>
            <a:r>
              <a:rPr lang="es-VE" dirty="0" smtClean="0"/>
              <a:t>Sólo las velocidades absolutas parten del </a:t>
            </a:r>
            <a:r>
              <a:rPr lang="es-VE" dirty="0" err="1" smtClean="0"/>
              <a:t>centrodas</a:t>
            </a:r>
            <a:r>
              <a:rPr lang="es-VE" dirty="0" smtClean="0"/>
              <a:t>.</a:t>
            </a:r>
          </a:p>
          <a:p>
            <a:r>
              <a:rPr lang="es-VE" dirty="0" smtClean="0"/>
              <a:t>Se puede hacer un </a:t>
            </a:r>
            <a:r>
              <a:rPr lang="es-VE" dirty="0" err="1" smtClean="0"/>
              <a:t>cinema</a:t>
            </a:r>
            <a:r>
              <a:rPr lang="es-VE" dirty="0" smtClean="0"/>
              <a:t> por cada punto evaluado.</a:t>
            </a:r>
            <a:endParaRPr lang="es-VE" dirty="0"/>
          </a:p>
        </p:txBody>
      </p:sp>
      <p:grpSp>
        <p:nvGrpSpPr>
          <p:cNvPr id="13" name="12 Grupo"/>
          <p:cNvGrpSpPr/>
          <p:nvPr/>
        </p:nvGrpSpPr>
        <p:grpSpPr>
          <a:xfrm>
            <a:off x="4291984" y="3338408"/>
            <a:ext cx="3448368" cy="810672"/>
            <a:chOff x="4291984" y="2924944"/>
            <a:chExt cx="3448368" cy="810672"/>
          </a:xfrm>
        </p:grpSpPr>
        <p:cxnSp>
          <p:nvCxnSpPr>
            <p:cNvPr id="5" name="4 Conector recto"/>
            <p:cNvCxnSpPr/>
            <p:nvPr/>
          </p:nvCxnSpPr>
          <p:spPr>
            <a:xfrm>
              <a:off x="4724032" y="3510300"/>
              <a:ext cx="26642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5 CuadroTexto"/>
            <p:cNvSpPr txBox="1"/>
            <p:nvPr/>
          </p:nvSpPr>
          <p:spPr>
            <a:xfrm>
              <a:off x="4291984" y="336628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VE" dirty="0" smtClean="0"/>
                <a:t>A</a:t>
              </a:r>
              <a:endParaRPr lang="es-VE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7430652" y="3366284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VE" dirty="0" smtClean="0"/>
                <a:t>B</a:t>
              </a:r>
              <a:endParaRPr lang="es-VE" dirty="0"/>
            </a:p>
          </p:txBody>
        </p:sp>
        <p:cxnSp>
          <p:nvCxnSpPr>
            <p:cNvPr id="9" name="8 Conector recto"/>
            <p:cNvCxnSpPr/>
            <p:nvPr/>
          </p:nvCxnSpPr>
          <p:spPr>
            <a:xfrm>
              <a:off x="5948168" y="3222268"/>
              <a:ext cx="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CuadroTexto"/>
            <p:cNvSpPr txBox="1"/>
            <p:nvPr/>
          </p:nvSpPr>
          <p:spPr>
            <a:xfrm>
              <a:off x="6278524" y="2924944"/>
              <a:ext cx="5377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VE" dirty="0" smtClean="0"/>
                <a:t>V</a:t>
              </a:r>
              <a:r>
                <a:rPr lang="es-VE" baseline="-25000" dirty="0" smtClean="0"/>
                <a:t>A/B</a:t>
              </a:r>
              <a:endParaRPr lang="es-VE" baseline="-25000" dirty="0"/>
            </a:p>
          </p:txBody>
        </p:sp>
        <p:cxnSp>
          <p:nvCxnSpPr>
            <p:cNvPr id="12" name="11 Conector recto de flecha"/>
            <p:cNvCxnSpPr>
              <a:stCxn id="10" idx="1"/>
            </p:cNvCxnSpPr>
            <p:nvPr/>
          </p:nvCxnSpPr>
          <p:spPr>
            <a:xfrm flipH="1">
              <a:off x="6020176" y="3109610"/>
              <a:ext cx="258348" cy="1846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Charles\Documents\UPT JFR\UC Diseño de Maquinas\Mecanismos\Imagenes de Mecanismos\Mecanismos\MECANISMO 38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847725"/>
            <a:ext cx="6248400" cy="6010275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34680" cy="4522514"/>
          </a:xfrm>
        </p:spPr>
        <p:txBody>
          <a:bodyPr>
            <a:normAutofit fontScale="90000"/>
          </a:bodyPr>
          <a:lstStyle/>
          <a:p>
            <a:pPr algn="l"/>
            <a:r>
              <a:rPr lang="es-VE" dirty="0" smtClean="0"/>
              <a:t/>
            </a:r>
            <a:br>
              <a:rPr lang="es-VE" dirty="0" smtClean="0"/>
            </a:br>
            <a:r>
              <a:rPr lang="es-VE" dirty="0" smtClean="0"/>
              <a:t>Problema:</a:t>
            </a:r>
            <a:r>
              <a:rPr lang="es-VE" dirty="0" smtClean="0"/>
              <a:t/>
            </a:r>
            <a:br>
              <a:rPr lang="es-VE" dirty="0" smtClean="0"/>
            </a:br>
            <a:r>
              <a:rPr lang="es-VE" dirty="0" smtClean="0"/>
              <a:t>Determinar la Velocidad de la Barra 6 si </a:t>
            </a:r>
            <a:br>
              <a:rPr lang="es-VE" dirty="0" smtClean="0"/>
            </a:br>
            <a:r>
              <a:rPr lang="el-GR" dirty="0" smtClean="0"/>
              <a:t>ω</a:t>
            </a:r>
            <a:r>
              <a:rPr lang="en-US" dirty="0" smtClean="0"/>
              <a:t>2 = 200 rpm en </a:t>
            </a:r>
            <a:r>
              <a:rPr lang="en-US" dirty="0" err="1" smtClean="0"/>
              <a:t>sentido</a:t>
            </a:r>
            <a:r>
              <a:rPr lang="en-US" dirty="0" smtClean="0"/>
              <a:t> </a:t>
            </a:r>
            <a:r>
              <a:rPr lang="en-US" dirty="0" err="1" smtClean="0"/>
              <a:t>antihorario</a:t>
            </a:r>
            <a:endParaRPr lang="es-VE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Determinación de la Velocidad</a:t>
            </a:r>
            <a:endParaRPr lang="es-VE" dirty="0"/>
          </a:p>
        </p:txBody>
      </p:sp>
      <p:pic>
        <p:nvPicPr>
          <p:cNvPr id="4" name="3 Marcador de contenido" descr="Velocidades Relativas 0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2210" y="2129848"/>
            <a:ext cx="5114286" cy="3466667"/>
          </a:xfrm>
        </p:spPr>
      </p:pic>
      <p:sp>
        <p:nvSpPr>
          <p:cNvPr id="5" name="4 CuadroTexto"/>
          <p:cNvSpPr txBox="1"/>
          <p:nvPr/>
        </p:nvSpPr>
        <p:spPr>
          <a:xfrm>
            <a:off x="323528" y="1772816"/>
            <a:ext cx="3240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VA = </a:t>
            </a:r>
            <a:r>
              <a:rPr lang="el-GR" dirty="0" smtClean="0"/>
              <a:t>ω</a:t>
            </a:r>
            <a:r>
              <a:rPr lang="en-US" baseline="-25000" dirty="0" smtClean="0"/>
              <a:t>2</a:t>
            </a:r>
            <a:r>
              <a:rPr lang="en-US" dirty="0" smtClean="0"/>
              <a:t> x r</a:t>
            </a:r>
            <a:r>
              <a:rPr lang="en-US" baseline="-25000" dirty="0" smtClean="0"/>
              <a:t>2</a:t>
            </a:r>
          </a:p>
          <a:p>
            <a:endParaRPr lang="en-US" baseline="-25000" dirty="0" smtClean="0"/>
          </a:p>
          <a:p>
            <a:r>
              <a:rPr lang="el-GR" dirty="0" smtClean="0"/>
              <a:t>ω</a:t>
            </a:r>
            <a:r>
              <a:rPr lang="en-US" baseline="-25000" dirty="0" smtClean="0"/>
              <a:t>2</a:t>
            </a:r>
            <a:r>
              <a:rPr lang="es-VE" dirty="0" smtClean="0"/>
              <a:t> = 200 </a:t>
            </a:r>
            <a:r>
              <a:rPr lang="es-VE" dirty="0" err="1" smtClean="0"/>
              <a:t>rev</a:t>
            </a:r>
            <a:r>
              <a:rPr lang="es-VE" dirty="0" smtClean="0"/>
              <a:t>/min x 2.</a:t>
            </a:r>
            <a:r>
              <a:rPr lang="el-GR" dirty="0" smtClean="0"/>
              <a:t>π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/1 rev x 1 min/60 s</a:t>
            </a:r>
          </a:p>
          <a:p>
            <a:r>
              <a:rPr lang="el-GR" dirty="0" smtClean="0"/>
              <a:t>ω</a:t>
            </a:r>
            <a:r>
              <a:rPr lang="en-US" baseline="-25000" dirty="0" smtClean="0"/>
              <a:t>2 </a:t>
            </a:r>
            <a:r>
              <a:rPr lang="es-VE" dirty="0" smtClean="0"/>
              <a:t> = 20.94 rad/s</a:t>
            </a:r>
          </a:p>
          <a:p>
            <a:endParaRPr lang="es-VE" dirty="0" smtClean="0"/>
          </a:p>
          <a:p>
            <a:r>
              <a:rPr lang="es-VE" dirty="0" smtClean="0"/>
              <a:t>Kv = VA / </a:t>
            </a:r>
            <a:r>
              <a:rPr lang="es-VE" b="1" dirty="0" smtClean="0"/>
              <a:t>10 cm</a:t>
            </a:r>
            <a:endParaRPr lang="es-VE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VE" dirty="0" smtClean="0"/>
              <a:t>Relación de los puntos</a:t>
            </a:r>
            <a:endParaRPr lang="es-VE" dirty="0"/>
          </a:p>
        </p:txBody>
      </p:sp>
      <p:pic>
        <p:nvPicPr>
          <p:cNvPr id="4" name="3 Marcador de contenido" descr="Velocidades Relativas 03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07932" y="2151627"/>
            <a:ext cx="6400572" cy="4733757"/>
          </a:xfrm>
        </p:spPr>
      </p:pic>
      <p:sp>
        <p:nvSpPr>
          <p:cNvPr id="5" name="4 CuadroTexto"/>
          <p:cNvSpPr txBox="1"/>
          <p:nvPr/>
        </p:nvSpPr>
        <p:spPr>
          <a:xfrm>
            <a:off x="4716016" y="41393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R</a:t>
            </a:r>
            <a:r>
              <a:rPr lang="es-VE" baseline="-25000" dirty="0" smtClean="0"/>
              <a:t>C</a:t>
            </a:r>
            <a:endParaRPr lang="es-VE" baseline="-25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940152" y="34192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R</a:t>
            </a:r>
            <a:r>
              <a:rPr lang="es-VE" baseline="-25000" dirty="0" smtClean="0"/>
              <a:t>E</a:t>
            </a:r>
            <a:endParaRPr lang="es-VE" baseline="-25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347864" y="177281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Articulación a Tierra</a:t>
            </a:r>
            <a:endParaRPr lang="es-VE" dirty="0"/>
          </a:p>
        </p:txBody>
      </p:sp>
      <p:cxnSp>
        <p:nvCxnSpPr>
          <p:cNvPr id="9" name="8 Conector recto de flecha"/>
          <p:cNvCxnSpPr>
            <a:stCxn id="7" idx="3"/>
          </p:cNvCxnSpPr>
          <p:nvPr/>
        </p:nvCxnSpPr>
        <p:spPr>
          <a:xfrm>
            <a:off x="4716016" y="2095982"/>
            <a:ext cx="360040" cy="180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07504" y="1412776"/>
            <a:ext cx="29523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</a:t>
            </a:r>
            <a:r>
              <a:rPr lang="es-VE" baseline="-25000" dirty="0" smtClean="0"/>
              <a:t>C</a:t>
            </a:r>
            <a:r>
              <a:rPr lang="es-VE" dirty="0" smtClean="0"/>
              <a:t> = V</a:t>
            </a:r>
            <a:r>
              <a:rPr lang="es-VE" baseline="-25000" dirty="0" smtClean="0"/>
              <a:t>B</a:t>
            </a:r>
            <a:r>
              <a:rPr lang="es-VE" dirty="0" smtClean="0"/>
              <a:t> + V</a:t>
            </a:r>
            <a:r>
              <a:rPr lang="es-VE" baseline="-25000" dirty="0" smtClean="0"/>
              <a:t>C/B</a:t>
            </a:r>
          </a:p>
          <a:p>
            <a:endParaRPr lang="es-VE" dirty="0" smtClean="0"/>
          </a:p>
          <a:p>
            <a:r>
              <a:rPr lang="es-VE" dirty="0" smtClean="0"/>
              <a:t>V</a:t>
            </a:r>
            <a:r>
              <a:rPr lang="es-VE" baseline="-25000" dirty="0" smtClean="0"/>
              <a:t>C</a:t>
            </a:r>
            <a:r>
              <a:rPr lang="es-VE" dirty="0" smtClean="0"/>
              <a:t> </a:t>
            </a:r>
            <a:r>
              <a:rPr lang="es-VE" dirty="0" smtClean="0"/>
              <a:t>:  V desconocida (D)</a:t>
            </a:r>
          </a:p>
          <a:p>
            <a:endParaRPr lang="es-VE" dirty="0" smtClean="0"/>
          </a:p>
          <a:p>
            <a:r>
              <a:rPr lang="es-VE" dirty="0" smtClean="0"/>
              <a:t>V</a:t>
            </a:r>
            <a:r>
              <a:rPr lang="es-VE" baseline="-25000" dirty="0" smtClean="0"/>
              <a:t>B</a:t>
            </a:r>
            <a:r>
              <a:rPr lang="es-VE" dirty="0" smtClean="0"/>
              <a:t> : V conocida (M, D, S)</a:t>
            </a:r>
          </a:p>
          <a:p>
            <a:endParaRPr lang="es-VE" dirty="0" smtClean="0"/>
          </a:p>
          <a:p>
            <a:r>
              <a:rPr lang="es-VE" dirty="0" smtClean="0"/>
              <a:t>V</a:t>
            </a:r>
            <a:r>
              <a:rPr lang="es-VE" baseline="-25000" dirty="0" smtClean="0"/>
              <a:t>C/B</a:t>
            </a:r>
            <a:r>
              <a:rPr lang="es-VE" dirty="0" smtClean="0"/>
              <a:t> : V relativa (D)</a:t>
            </a:r>
          </a:p>
          <a:p>
            <a:endParaRPr lang="es-VE" dirty="0" smtClean="0"/>
          </a:p>
          <a:p>
            <a:endParaRPr lang="es-VE" dirty="0" smtClean="0"/>
          </a:p>
          <a:p>
            <a:r>
              <a:rPr lang="es-VE" dirty="0" smtClean="0"/>
              <a:t>La Dirección </a:t>
            </a:r>
            <a:r>
              <a:rPr lang="es-VE" b="1" dirty="0" smtClean="0"/>
              <a:t>(D)</a:t>
            </a:r>
            <a:r>
              <a:rPr lang="es-VE" dirty="0" smtClean="0"/>
              <a:t> de la velocidad se conoce, porque es perpendicular al Radio</a:t>
            </a:r>
            <a:endParaRPr lang="es-VE" dirty="0"/>
          </a:p>
        </p:txBody>
      </p:sp>
      <p:pic>
        <p:nvPicPr>
          <p:cNvPr id="11" name="3 Marcador de contenido" descr="Velocidades Relativas 02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24952" y="836712"/>
            <a:ext cx="2419048" cy="3066667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7214396" y="14127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</a:t>
            </a:r>
            <a:r>
              <a:rPr lang="es-VE" baseline="-25000" dirty="0" smtClean="0"/>
              <a:t>B</a:t>
            </a:r>
            <a:endParaRPr lang="es-VE" baseline="-250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70380" y="23488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</a:t>
            </a:r>
            <a:r>
              <a:rPr lang="es-VE" baseline="-25000" dirty="0" smtClean="0"/>
              <a:t>C</a:t>
            </a:r>
            <a:endParaRPr lang="es-VE" baseline="-25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206284" y="19261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</a:t>
            </a:r>
            <a:r>
              <a:rPr lang="es-VE" baseline="-25000" dirty="0" smtClean="0"/>
              <a:t>C/B</a:t>
            </a:r>
            <a:endParaRPr lang="es-VE" baseline="-250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236296" y="33265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b="1" dirty="0" smtClean="0"/>
              <a:t>Cinema de Velocidades</a:t>
            </a:r>
            <a:endParaRPr lang="es-VE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Dirección Velocidad de E sobre el eslabón 4</a:t>
            </a:r>
            <a:endParaRPr lang="es-VE" dirty="0"/>
          </a:p>
        </p:txBody>
      </p:sp>
      <p:pic>
        <p:nvPicPr>
          <p:cNvPr id="4" name="3 Marcador de contenido" descr="Velocidades Relativas 04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4033" y="2132856"/>
            <a:ext cx="6214471" cy="4680520"/>
          </a:xfrm>
        </p:spPr>
      </p:pic>
      <p:sp>
        <p:nvSpPr>
          <p:cNvPr id="7" name="6 CuadroTexto"/>
          <p:cNvSpPr txBox="1"/>
          <p:nvPr/>
        </p:nvSpPr>
        <p:spPr>
          <a:xfrm>
            <a:off x="107504" y="3081734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La Dirección </a:t>
            </a:r>
            <a:r>
              <a:rPr lang="es-VE" b="1" dirty="0" smtClean="0"/>
              <a:t>(D)</a:t>
            </a:r>
            <a:r>
              <a:rPr lang="es-VE" dirty="0" smtClean="0"/>
              <a:t> de la velocidad se conoce, porque es perpendicular al Radio</a:t>
            </a:r>
            <a:endParaRPr lang="es-VE" dirty="0"/>
          </a:p>
        </p:txBody>
      </p:sp>
      <p:sp>
        <p:nvSpPr>
          <p:cNvPr id="8" name="7 CuadroTexto"/>
          <p:cNvSpPr txBox="1"/>
          <p:nvPr/>
        </p:nvSpPr>
        <p:spPr>
          <a:xfrm>
            <a:off x="7596336" y="386278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Dirección de V</a:t>
            </a:r>
            <a:r>
              <a:rPr lang="es-VE" baseline="-25000" dirty="0" smtClean="0"/>
              <a:t>E4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07504" y="1412776"/>
            <a:ext cx="2952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</a:t>
            </a:r>
            <a:r>
              <a:rPr lang="es-VE" baseline="-25000" dirty="0" smtClean="0"/>
              <a:t>E4</a:t>
            </a:r>
            <a:r>
              <a:rPr lang="es-VE" dirty="0" smtClean="0"/>
              <a:t> = V</a:t>
            </a:r>
            <a:r>
              <a:rPr lang="es-VE" baseline="-25000" dirty="0" smtClean="0"/>
              <a:t>C</a:t>
            </a:r>
            <a:r>
              <a:rPr lang="es-VE" dirty="0" smtClean="0"/>
              <a:t> + V</a:t>
            </a:r>
            <a:r>
              <a:rPr lang="es-VE" baseline="-25000" dirty="0" smtClean="0"/>
              <a:t>E4/C</a:t>
            </a:r>
          </a:p>
          <a:p>
            <a:endParaRPr lang="es-VE" dirty="0" smtClean="0"/>
          </a:p>
          <a:p>
            <a:r>
              <a:rPr lang="es-VE" dirty="0" smtClean="0"/>
              <a:t>V</a:t>
            </a:r>
            <a:r>
              <a:rPr lang="es-VE" baseline="-25000" dirty="0" smtClean="0"/>
              <a:t>E4</a:t>
            </a:r>
            <a:r>
              <a:rPr lang="es-VE" dirty="0" smtClean="0"/>
              <a:t> :  V desconocida (D)</a:t>
            </a:r>
          </a:p>
          <a:p>
            <a:endParaRPr lang="es-VE" dirty="0" smtClean="0"/>
          </a:p>
          <a:p>
            <a:r>
              <a:rPr lang="es-VE" dirty="0" smtClean="0"/>
              <a:t>V</a:t>
            </a:r>
            <a:r>
              <a:rPr lang="es-VE" baseline="-25000" dirty="0" smtClean="0"/>
              <a:t>C</a:t>
            </a:r>
            <a:r>
              <a:rPr lang="es-VE" dirty="0" smtClean="0"/>
              <a:t> : V conocida (M, D, S)</a:t>
            </a:r>
          </a:p>
          <a:p>
            <a:endParaRPr lang="es-VE" dirty="0" smtClean="0"/>
          </a:p>
          <a:p>
            <a:r>
              <a:rPr lang="es-VE" dirty="0" smtClean="0"/>
              <a:t>V</a:t>
            </a:r>
            <a:r>
              <a:rPr lang="es-VE" baseline="-25000" dirty="0" smtClean="0"/>
              <a:t>E4/C</a:t>
            </a:r>
            <a:r>
              <a:rPr lang="es-VE" dirty="0" smtClean="0"/>
              <a:t> : V relativa (D)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Cinema de Velocidades</a:t>
            </a:r>
            <a:endParaRPr lang="es-VE" dirty="0"/>
          </a:p>
        </p:txBody>
      </p:sp>
      <p:pic>
        <p:nvPicPr>
          <p:cNvPr id="5" name="4 Marcador de contenido" descr="Velocidades Relativas 05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08311" y="1600200"/>
            <a:ext cx="5296137" cy="4525963"/>
          </a:xfrm>
        </p:spPr>
      </p:pic>
      <p:sp>
        <p:nvSpPr>
          <p:cNvPr id="6" name="5 CuadroTexto"/>
          <p:cNvSpPr txBox="1"/>
          <p:nvPr/>
        </p:nvSpPr>
        <p:spPr>
          <a:xfrm>
            <a:off x="5236300" y="26996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</a:t>
            </a:r>
            <a:r>
              <a:rPr lang="es-VE" baseline="-25000" dirty="0" smtClean="0"/>
              <a:t>B</a:t>
            </a:r>
            <a:endParaRPr lang="es-VE" baseline="-25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092284" y="42930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</a:t>
            </a:r>
            <a:r>
              <a:rPr lang="es-VE" baseline="-25000" dirty="0" smtClean="0"/>
              <a:t>C</a:t>
            </a:r>
            <a:endParaRPr lang="es-VE" baseline="-25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724132" y="32756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</a:t>
            </a:r>
            <a:r>
              <a:rPr lang="es-VE" baseline="-25000" dirty="0" smtClean="0"/>
              <a:t>C/B</a:t>
            </a:r>
            <a:endParaRPr lang="es-VE" baseline="-25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308308" y="514790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</a:t>
            </a:r>
            <a:r>
              <a:rPr lang="es-VE" baseline="-25000" dirty="0" smtClean="0"/>
              <a:t>E4</a:t>
            </a:r>
            <a:endParaRPr lang="es-VE" baseline="-25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084172" y="52199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</a:t>
            </a:r>
            <a:r>
              <a:rPr lang="es-VE" baseline="-25000" dirty="0" smtClean="0"/>
              <a:t>E4/C</a:t>
            </a:r>
            <a:endParaRPr lang="es-VE" baseline="-25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 smtClean="0"/>
              <a:t>Direcciones de las Velocidades Relativas</a:t>
            </a:r>
            <a:endParaRPr lang="es-VE" dirty="0"/>
          </a:p>
        </p:txBody>
      </p:sp>
      <p:pic>
        <p:nvPicPr>
          <p:cNvPr id="4" name="3 Marcador de contenido" descr="Velocidades Relativas 06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07232" y="1600200"/>
            <a:ext cx="7301272" cy="5257800"/>
          </a:xfrm>
        </p:spPr>
      </p:pic>
      <p:sp>
        <p:nvSpPr>
          <p:cNvPr id="6" name="5 CuadroTexto"/>
          <p:cNvSpPr txBox="1"/>
          <p:nvPr/>
        </p:nvSpPr>
        <p:spPr>
          <a:xfrm>
            <a:off x="4139952" y="32849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R</a:t>
            </a:r>
            <a:r>
              <a:rPr lang="es-VE" baseline="-25000" dirty="0" smtClean="0"/>
              <a:t>C</a:t>
            </a:r>
            <a:endParaRPr lang="es-VE" baseline="-25000" dirty="0"/>
          </a:p>
        </p:txBody>
      </p:sp>
      <p:sp>
        <p:nvSpPr>
          <p:cNvPr id="7" name="6 CuadroTexto"/>
          <p:cNvSpPr txBox="1"/>
          <p:nvPr/>
        </p:nvSpPr>
        <p:spPr>
          <a:xfrm rot="3683249">
            <a:off x="5364088" y="288835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R</a:t>
            </a:r>
            <a:r>
              <a:rPr lang="es-VE" baseline="-25000" dirty="0" smtClean="0"/>
              <a:t>E</a:t>
            </a:r>
            <a:endParaRPr lang="es-VE" baseline="-25000" dirty="0"/>
          </a:p>
        </p:txBody>
      </p:sp>
      <p:sp>
        <p:nvSpPr>
          <p:cNvPr id="8" name="7 CuadroTexto"/>
          <p:cNvSpPr txBox="1"/>
          <p:nvPr/>
        </p:nvSpPr>
        <p:spPr>
          <a:xfrm rot="1714791">
            <a:off x="5000262" y="423263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R </a:t>
            </a:r>
            <a:r>
              <a:rPr lang="es-VE" baseline="-25000" dirty="0" smtClean="0"/>
              <a:t>círculo</a:t>
            </a:r>
            <a:endParaRPr lang="es-VE" baseline="-25000" dirty="0"/>
          </a:p>
        </p:txBody>
      </p:sp>
      <p:sp>
        <p:nvSpPr>
          <p:cNvPr id="9" name="8 CuadroTexto"/>
          <p:cNvSpPr txBox="1"/>
          <p:nvPr/>
        </p:nvSpPr>
        <p:spPr>
          <a:xfrm rot="17786418">
            <a:off x="6622180" y="349950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DV</a:t>
            </a:r>
            <a:r>
              <a:rPr lang="es-VE" baseline="-25000" dirty="0" smtClean="0"/>
              <a:t>E6/E4</a:t>
            </a:r>
            <a:endParaRPr lang="es-VE" baseline="-25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164288" y="50851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D V</a:t>
            </a:r>
            <a:r>
              <a:rPr lang="es-VE" baseline="-25000" dirty="0" smtClean="0"/>
              <a:t>E6</a:t>
            </a:r>
            <a:endParaRPr lang="es-VE" baseline="-25000" dirty="0"/>
          </a:p>
        </p:txBody>
      </p:sp>
      <p:sp>
        <p:nvSpPr>
          <p:cNvPr id="11" name="10 CuadroTexto"/>
          <p:cNvSpPr txBox="1"/>
          <p:nvPr/>
        </p:nvSpPr>
        <p:spPr>
          <a:xfrm rot="19771568">
            <a:off x="5209280" y="522201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D V</a:t>
            </a:r>
            <a:r>
              <a:rPr lang="es-VE" baseline="-25000" dirty="0" smtClean="0"/>
              <a:t>E4</a:t>
            </a:r>
            <a:endParaRPr lang="es-VE" baseline="-25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5496" y="2060848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La Dirección </a:t>
            </a:r>
            <a:r>
              <a:rPr lang="es-VE" b="1" dirty="0" smtClean="0"/>
              <a:t>(D)</a:t>
            </a:r>
            <a:r>
              <a:rPr lang="es-VE" dirty="0" smtClean="0"/>
              <a:t> de la velocidad se conoce, porque es perpendicular al Radio</a:t>
            </a:r>
            <a:endParaRPr lang="es-V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CuadroTexto"/>
          <p:cNvSpPr txBox="1"/>
          <p:nvPr/>
        </p:nvSpPr>
        <p:spPr>
          <a:xfrm>
            <a:off x="179512" y="2909843"/>
            <a:ext cx="2952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</a:t>
            </a:r>
            <a:r>
              <a:rPr lang="es-VE" baseline="-25000" dirty="0" smtClean="0"/>
              <a:t>E6</a:t>
            </a:r>
            <a:r>
              <a:rPr lang="es-VE" dirty="0" smtClean="0"/>
              <a:t> = V</a:t>
            </a:r>
            <a:r>
              <a:rPr lang="es-VE" baseline="-25000" dirty="0" smtClean="0"/>
              <a:t>E4</a:t>
            </a:r>
            <a:r>
              <a:rPr lang="es-VE" dirty="0" smtClean="0"/>
              <a:t> + V</a:t>
            </a:r>
            <a:r>
              <a:rPr lang="es-VE" baseline="-25000" dirty="0" smtClean="0"/>
              <a:t>E6/E4</a:t>
            </a:r>
          </a:p>
          <a:p>
            <a:endParaRPr lang="es-VE" dirty="0" smtClean="0"/>
          </a:p>
          <a:p>
            <a:r>
              <a:rPr lang="es-VE" dirty="0" smtClean="0"/>
              <a:t>V</a:t>
            </a:r>
            <a:r>
              <a:rPr lang="es-VE" baseline="-25000" dirty="0" smtClean="0"/>
              <a:t>E6</a:t>
            </a:r>
            <a:r>
              <a:rPr lang="es-VE" dirty="0" smtClean="0"/>
              <a:t> :  V desconocida (D)</a:t>
            </a:r>
          </a:p>
          <a:p>
            <a:endParaRPr lang="es-VE" dirty="0" smtClean="0"/>
          </a:p>
          <a:p>
            <a:r>
              <a:rPr lang="es-VE" dirty="0" smtClean="0"/>
              <a:t>V</a:t>
            </a:r>
            <a:r>
              <a:rPr lang="es-VE" baseline="-25000" dirty="0" smtClean="0"/>
              <a:t>E4</a:t>
            </a:r>
            <a:r>
              <a:rPr lang="es-VE" dirty="0" smtClean="0"/>
              <a:t> : V conocida (M, D, S)</a:t>
            </a:r>
          </a:p>
          <a:p>
            <a:endParaRPr lang="es-VE" dirty="0" smtClean="0"/>
          </a:p>
          <a:p>
            <a:r>
              <a:rPr lang="es-VE" dirty="0" smtClean="0"/>
              <a:t>V</a:t>
            </a:r>
            <a:r>
              <a:rPr lang="es-VE" baseline="-25000" dirty="0" smtClean="0"/>
              <a:t>E6/E4</a:t>
            </a:r>
            <a:r>
              <a:rPr lang="es-VE" dirty="0" smtClean="0"/>
              <a:t> : V relativa (D)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Cinema de Velocidades</a:t>
            </a:r>
            <a:endParaRPr lang="es-VE" dirty="0"/>
          </a:p>
        </p:txBody>
      </p:sp>
      <p:pic>
        <p:nvPicPr>
          <p:cNvPr id="4" name="3 Marcador de contenido" descr="Velocidades Relativas 07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58078" y="1778748"/>
            <a:ext cx="4402354" cy="4525963"/>
          </a:xfrm>
        </p:spPr>
      </p:pic>
      <p:sp>
        <p:nvSpPr>
          <p:cNvPr id="6" name="5 CuadroTexto"/>
          <p:cNvSpPr txBox="1"/>
          <p:nvPr/>
        </p:nvSpPr>
        <p:spPr>
          <a:xfrm rot="2704755">
            <a:off x="4833468" y="258000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</a:t>
            </a:r>
            <a:r>
              <a:rPr lang="es-VE" baseline="-25000" dirty="0" smtClean="0"/>
              <a:t>B</a:t>
            </a:r>
            <a:endParaRPr lang="es-VE" baseline="-25000" dirty="0"/>
          </a:p>
        </p:txBody>
      </p:sp>
      <p:sp>
        <p:nvSpPr>
          <p:cNvPr id="8" name="7 CuadroTexto"/>
          <p:cNvSpPr txBox="1"/>
          <p:nvPr/>
        </p:nvSpPr>
        <p:spPr>
          <a:xfrm rot="17939158">
            <a:off x="5743069" y="281603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DV</a:t>
            </a:r>
            <a:r>
              <a:rPr lang="es-VE" baseline="-25000" dirty="0" smtClean="0"/>
              <a:t>E6/E4</a:t>
            </a:r>
            <a:endParaRPr lang="es-VE" baseline="-25000" dirty="0"/>
          </a:p>
        </p:txBody>
      </p:sp>
      <p:sp>
        <p:nvSpPr>
          <p:cNvPr id="10" name="9 CuadroTexto"/>
          <p:cNvSpPr txBox="1"/>
          <p:nvPr/>
        </p:nvSpPr>
        <p:spPr>
          <a:xfrm rot="19771568">
            <a:off x="5117919" y="518453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</a:t>
            </a:r>
            <a:r>
              <a:rPr lang="es-VE" baseline="-25000" dirty="0" smtClean="0"/>
              <a:t>E4</a:t>
            </a:r>
            <a:endParaRPr lang="es-VE" baseline="-25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603071" y="45343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</a:t>
            </a:r>
            <a:r>
              <a:rPr lang="es-VE" baseline="-25000" dirty="0" smtClean="0"/>
              <a:t>C</a:t>
            </a:r>
            <a:endParaRPr lang="es-VE" baseline="-250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666967" y="33102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</a:t>
            </a:r>
            <a:r>
              <a:rPr lang="es-VE" baseline="-25000" dirty="0" smtClean="0"/>
              <a:t>C/B</a:t>
            </a:r>
            <a:endParaRPr lang="es-VE" baseline="-25000" dirty="0"/>
          </a:p>
        </p:txBody>
      </p:sp>
      <p:sp>
        <p:nvSpPr>
          <p:cNvPr id="15" name="14 CuadroTexto"/>
          <p:cNvSpPr txBox="1"/>
          <p:nvPr/>
        </p:nvSpPr>
        <p:spPr>
          <a:xfrm rot="3476675">
            <a:off x="3756710" y="56738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</a:t>
            </a:r>
            <a:r>
              <a:rPr lang="es-VE" baseline="-25000" dirty="0" smtClean="0"/>
              <a:t>E4/C</a:t>
            </a:r>
            <a:endParaRPr lang="es-VE" baseline="-250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971223" y="454365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V</a:t>
            </a:r>
            <a:r>
              <a:rPr lang="es-VE" baseline="-25000" dirty="0" smtClean="0"/>
              <a:t>E6</a:t>
            </a:r>
            <a:endParaRPr lang="es-VE" baseline="-25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347</Words>
  <Application>Microsoft Office PowerPoint</Application>
  <PresentationFormat>Presentación en pantalla (4:3)</PresentationFormat>
  <Paragraphs>94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Velocidades Relativas (Cinema de Velocidades)</vt:lpstr>
      <vt:lpstr>Características de Método</vt:lpstr>
      <vt:lpstr> Problema: Determinar la Velocidad de la Barra 6 si  ω2 = 200 rpm en sentido antihorario</vt:lpstr>
      <vt:lpstr>Determinación de la Velocidad</vt:lpstr>
      <vt:lpstr>Relación de los puntos</vt:lpstr>
      <vt:lpstr>Dirección Velocidad de E sobre el eslabón 4</vt:lpstr>
      <vt:lpstr>Cinema de Velocidades</vt:lpstr>
      <vt:lpstr>Direcciones de las Velocidades Relativas</vt:lpstr>
      <vt:lpstr>Cinema de Velocidades</vt:lpstr>
      <vt:lpstr>Resultados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Charles</dc:creator>
  <cp:lastModifiedBy>Charles</cp:lastModifiedBy>
  <cp:revision>7</cp:revision>
  <dcterms:created xsi:type="dcterms:W3CDTF">2013-07-08T03:31:19Z</dcterms:created>
  <dcterms:modified xsi:type="dcterms:W3CDTF">2013-07-11T19:36:49Z</dcterms:modified>
</cp:coreProperties>
</file>